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2" r:id="rId6"/>
    <p:sldId id="261" r:id="rId7"/>
    <p:sldId id="260"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
</file>

<file path=ppt/media/image10.JPG>
</file>

<file path=ppt/media/image11.JPG>
</file>

<file path=ppt/media/image12.JP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5738D-88EF-4B92-8E2D-B290FF18BEE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9C6E23-0B37-4FC2-B175-0F6BCEB940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98644F5-B396-4139-A382-9256C1407DDF}"/>
              </a:ext>
            </a:extLst>
          </p:cNvPr>
          <p:cNvSpPr>
            <a:spLocks noGrp="1"/>
          </p:cNvSpPr>
          <p:nvPr>
            <p:ph type="dt" sz="half" idx="10"/>
          </p:nvPr>
        </p:nvSpPr>
        <p:spPr/>
        <p:txBody>
          <a:bodyPr/>
          <a:lstStyle/>
          <a:p>
            <a:fld id="{7C7F1EB1-112A-4D79-AD43-DFA42D3FC039}" type="datetimeFigureOut">
              <a:rPr lang="en-US" smtClean="0"/>
              <a:t>1/30/2023</a:t>
            </a:fld>
            <a:endParaRPr lang="en-US"/>
          </a:p>
        </p:txBody>
      </p:sp>
      <p:sp>
        <p:nvSpPr>
          <p:cNvPr id="5" name="Footer Placeholder 4">
            <a:extLst>
              <a:ext uri="{FF2B5EF4-FFF2-40B4-BE49-F238E27FC236}">
                <a16:creationId xmlns:a16="http://schemas.microsoft.com/office/drawing/2014/main" id="{9C03D495-75EC-4F46-9577-9816E0F8D8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E158FA-EB67-40B5-81E7-855A12A9C0BB}"/>
              </a:ext>
            </a:extLst>
          </p:cNvPr>
          <p:cNvSpPr>
            <a:spLocks noGrp="1"/>
          </p:cNvSpPr>
          <p:nvPr>
            <p:ph type="sldNum" sz="quarter" idx="12"/>
          </p:nvPr>
        </p:nvSpPr>
        <p:spPr/>
        <p:txBody>
          <a:bodyPr/>
          <a:lstStyle/>
          <a:p>
            <a:fld id="{459BC551-B22F-4008-9E63-08C31FBE501E}" type="slidenum">
              <a:rPr lang="en-US" smtClean="0"/>
              <a:t>‹#›</a:t>
            </a:fld>
            <a:endParaRPr lang="en-US"/>
          </a:p>
        </p:txBody>
      </p:sp>
    </p:spTree>
    <p:extLst>
      <p:ext uri="{BB962C8B-B14F-4D97-AF65-F5344CB8AC3E}">
        <p14:creationId xmlns:p14="http://schemas.microsoft.com/office/powerpoint/2010/main" val="1523634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156AA-CB1E-465E-9532-BEF0DD2E29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8495507-0855-4067-9F16-CF58919EAF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9231DF-3A33-49AE-B1AD-8D17BAFB41BF}"/>
              </a:ext>
            </a:extLst>
          </p:cNvPr>
          <p:cNvSpPr>
            <a:spLocks noGrp="1"/>
          </p:cNvSpPr>
          <p:nvPr>
            <p:ph type="dt" sz="half" idx="10"/>
          </p:nvPr>
        </p:nvSpPr>
        <p:spPr/>
        <p:txBody>
          <a:bodyPr/>
          <a:lstStyle/>
          <a:p>
            <a:fld id="{7C7F1EB1-112A-4D79-AD43-DFA42D3FC039}" type="datetimeFigureOut">
              <a:rPr lang="en-US" smtClean="0"/>
              <a:t>1/30/2023</a:t>
            </a:fld>
            <a:endParaRPr lang="en-US"/>
          </a:p>
        </p:txBody>
      </p:sp>
      <p:sp>
        <p:nvSpPr>
          <p:cNvPr id="5" name="Footer Placeholder 4">
            <a:extLst>
              <a:ext uri="{FF2B5EF4-FFF2-40B4-BE49-F238E27FC236}">
                <a16:creationId xmlns:a16="http://schemas.microsoft.com/office/drawing/2014/main" id="{50FD7BE8-846F-4066-B2D7-AB5FAD373F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3AB2EF-EC1B-4B88-ADC1-58036253F950}"/>
              </a:ext>
            </a:extLst>
          </p:cNvPr>
          <p:cNvSpPr>
            <a:spLocks noGrp="1"/>
          </p:cNvSpPr>
          <p:nvPr>
            <p:ph type="sldNum" sz="quarter" idx="12"/>
          </p:nvPr>
        </p:nvSpPr>
        <p:spPr/>
        <p:txBody>
          <a:bodyPr/>
          <a:lstStyle/>
          <a:p>
            <a:fld id="{459BC551-B22F-4008-9E63-08C31FBE501E}" type="slidenum">
              <a:rPr lang="en-US" smtClean="0"/>
              <a:t>‹#›</a:t>
            </a:fld>
            <a:endParaRPr lang="en-US"/>
          </a:p>
        </p:txBody>
      </p:sp>
    </p:spTree>
    <p:extLst>
      <p:ext uri="{BB962C8B-B14F-4D97-AF65-F5344CB8AC3E}">
        <p14:creationId xmlns:p14="http://schemas.microsoft.com/office/powerpoint/2010/main" val="665040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697F41-1F3F-471A-B6BD-045A01DADB4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67D0237-BA46-4FFC-8128-CE503E3682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2BC159-7C91-4DD0-9BFA-90013A6DE5B1}"/>
              </a:ext>
            </a:extLst>
          </p:cNvPr>
          <p:cNvSpPr>
            <a:spLocks noGrp="1"/>
          </p:cNvSpPr>
          <p:nvPr>
            <p:ph type="dt" sz="half" idx="10"/>
          </p:nvPr>
        </p:nvSpPr>
        <p:spPr/>
        <p:txBody>
          <a:bodyPr/>
          <a:lstStyle/>
          <a:p>
            <a:fld id="{7C7F1EB1-112A-4D79-AD43-DFA42D3FC039}" type="datetimeFigureOut">
              <a:rPr lang="en-US" smtClean="0"/>
              <a:t>1/30/2023</a:t>
            </a:fld>
            <a:endParaRPr lang="en-US"/>
          </a:p>
        </p:txBody>
      </p:sp>
      <p:sp>
        <p:nvSpPr>
          <p:cNvPr id="5" name="Footer Placeholder 4">
            <a:extLst>
              <a:ext uri="{FF2B5EF4-FFF2-40B4-BE49-F238E27FC236}">
                <a16:creationId xmlns:a16="http://schemas.microsoft.com/office/drawing/2014/main" id="{43EFBDCD-27FC-42D8-8E18-A332CAD864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98EFC8-374C-451E-A985-00E153BA352F}"/>
              </a:ext>
            </a:extLst>
          </p:cNvPr>
          <p:cNvSpPr>
            <a:spLocks noGrp="1"/>
          </p:cNvSpPr>
          <p:nvPr>
            <p:ph type="sldNum" sz="quarter" idx="12"/>
          </p:nvPr>
        </p:nvSpPr>
        <p:spPr/>
        <p:txBody>
          <a:bodyPr/>
          <a:lstStyle/>
          <a:p>
            <a:fld id="{459BC551-B22F-4008-9E63-08C31FBE501E}" type="slidenum">
              <a:rPr lang="en-US" smtClean="0"/>
              <a:t>‹#›</a:t>
            </a:fld>
            <a:endParaRPr lang="en-US"/>
          </a:p>
        </p:txBody>
      </p:sp>
    </p:spTree>
    <p:extLst>
      <p:ext uri="{BB962C8B-B14F-4D97-AF65-F5344CB8AC3E}">
        <p14:creationId xmlns:p14="http://schemas.microsoft.com/office/powerpoint/2010/main" val="4168814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B3C5A-64C9-40F9-BC5E-DE2EA26428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95C12E-4EBA-42AD-82DE-5D9CE936FE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C505D7-3BAD-4A3A-9B21-D3552345C061}"/>
              </a:ext>
            </a:extLst>
          </p:cNvPr>
          <p:cNvSpPr>
            <a:spLocks noGrp="1"/>
          </p:cNvSpPr>
          <p:nvPr>
            <p:ph type="dt" sz="half" idx="10"/>
          </p:nvPr>
        </p:nvSpPr>
        <p:spPr/>
        <p:txBody>
          <a:bodyPr/>
          <a:lstStyle/>
          <a:p>
            <a:fld id="{7C7F1EB1-112A-4D79-AD43-DFA42D3FC039}" type="datetimeFigureOut">
              <a:rPr lang="en-US" smtClean="0"/>
              <a:t>1/30/2023</a:t>
            </a:fld>
            <a:endParaRPr lang="en-US"/>
          </a:p>
        </p:txBody>
      </p:sp>
      <p:sp>
        <p:nvSpPr>
          <p:cNvPr id="5" name="Footer Placeholder 4">
            <a:extLst>
              <a:ext uri="{FF2B5EF4-FFF2-40B4-BE49-F238E27FC236}">
                <a16:creationId xmlns:a16="http://schemas.microsoft.com/office/drawing/2014/main" id="{1E0C446A-A76B-45A0-9D6F-A31EA3551F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6953B2-DCF5-4D5A-895B-A7C9328C07DB}"/>
              </a:ext>
            </a:extLst>
          </p:cNvPr>
          <p:cNvSpPr>
            <a:spLocks noGrp="1"/>
          </p:cNvSpPr>
          <p:nvPr>
            <p:ph type="sldNum" sz="quarter" idx="12"/>
          </p:nvPr>
        </p:nvSpPr>
        <p:spPr/>
        <p:txBody>
          <a:bodyPr/>
          <a:lstStyle/>
          <a:p>
            <a:fld id="{459BC551-B22F-4008-9E63-08C31FBE501E}" type="slidenum">
              <a:rPr lang="en-US" smtClean="0"/>
              <a:t>‹#›</a:t>
            </a:fld>
            <a:endParaRPr lang="en-US"/>
          </a:p>
        </p:txBody>
      </p:sp>
    </p:spTree>
    <p:extLst>
      <p:ext uri="{BB962C8B-B14F-4D97-AF65-F5344CB8AC3E}">
        <p14:creationId xmlns:p14="http://schemas.microsoft.com/office/powerpoint/2010/main" val="1245391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D6308-C9CD-4463-B8DA-0F72496664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2335311-3DB8-4F8A-A36A-B6DEF2CCB7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B82C1E-84A2-4116-B59C-EE4D022A6D42}"/>
              </a:ext>
            </a:extLst>
          </p:cNvPr>
          <p:cNvSpPr>
            <a:spLocks noGrp="1"/>
          </p:cNvSpPr>
          <p:nvPr>
            <p:ph type="dt" sz="half" idx="10"/>
          </p:nvPr>
        </p:nvSpPr>
        <p:spPr/>
        <p:txBody>
          <a:bodyPr/>
          <a:lstStyle/>
          <a:p>
            <a:fld id="{7C7F1EB1-112A-4D79-AD43-DFA42D3FC039}" type="datetimeFigureOut">
              <a:rPr lang="en-US" smtClean="0"/>
              <a:t>1/30/2023</a:t>
            </a:fld>
            <a:endParaRPr lang="en-US"/>
          </a:p>
        </p:txBody>
      </p:sp>
      <p:sp>
        <p:nvSpPr>
          <p:cNvPr id="5" name="Footer Placeholder 4">
            <a:extLst>
              <a:ext uri="{FF2B5EF4-FFF2-40B4-BE49-F238E27FC236}">
                <a16:creationId xmlns:a16="http://schemas.microsoft.com/office/drawing/2014/main" id="{D1EF4B30-80E2-4B84-BCD1-C8E730D39F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0D290C-7054-40E2-AA21-27DECD7ED194}"/>
              </a:ext>
            </a:extLst>
          </p:cNvPr>
          <p:cNvSpPr>
            <a:spLocks noGrp="1"/>
          </p:cNvSpPr>
          <p:nvPr>
            <p:ph type="sldNum" sz="quarter" idx="12"/>
          </p:nvPr>
        </p:nvSpPr>
        <p:spPr/>
        <p:txBody>
          <a:bodyPr/>
          <a:lstStyle/>
          <a:p>
            <a:fld id="{459BC551-B22F-4008-9E63-08C31FBE501E}" type="slidenum">
              <a:rPr lang="en-US" smtClean="0"/>
              <a:t>‹#›</a:t>
            </a:fld>
            <a:endParaRPr lang="en-US"/>
          </a:p>
        </p:txBody>
      </p:sp>
    </p:spTree>
    <p:extLst>
      <p:ext uri="{BB962C8B-B14F-4D97-AF65-F5344CB8AC3E}">
        <p14:creationId xmlns:p14="http://schemas.microsoft.com/office/powerpoint/2010/main" val="2612559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4F4B4-E53A-4187-9299-81082C1CEA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F7B1FF-D50E-4308-90F3-57F030F7DA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D9037E8-B700-4A2C-818F-EAC4538722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78CAFB-EC95-4ECA-9D43-7553F535BBE3}"/>
              </a:ext>
            </a:extLst>
          </p:cNvPr>
          <p:cNvSpPr>
            <a:spLocks noGrp="1"/>
          </p:cNvSpPr>
          <p:nvPr>
            <p:ph type="dt" sz="half" idx="10"/>
          </p:nvPr>
        </p:nvSpPr>
        <p:spPr/>
        <p:txBody>
          <a:bodyPr/>
          <a:lstStyle/>
          <a:p>
            <a:fld id="{7C7F1EB1-112A-4D79-AD43-DFA42D3FC039}" type="datetimeFigureOut">
              <a:rPr lang="en-US" smtClean="0"/>
              <a:t>1/30/2023</a:t>
            </a:fld>
            <a:endParaRPr lang="en-US"/>
          </a:p>
        </p:txBody>
      </p:sp>
      <p:sp>
        <p:nvSpPr>
          <p:cNvPr id="6" name="Footer Placeholder 5">
            <a:extLst>
              <a:ext uri="{FF2B5EF4-FFF2-40B4-BE49-F238E27FC236}">
                <a16:creationId xmlns:a16="http://schemas.microsoft.com/office/drawing/2014/main" id="{07FCE879-87FA-4151-8228-1B0F73A9E3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3684B1-0930-44ED-A0EC-CC10D8BF1AF4}"/>
              </a:ext>
            </a:extLst>
          </p:cNvPr>
          <p:cNvSpPr>
            <a:spLocks noGrp="1"/>
          </p:cNvSpPr>
          <p:nvPr>
            <p:ph type="sldNum" sz="quarter" idx="12"/>
          </p:nvPr>
        </p:nvSpPr>
        <p:spPr/>
        <p:txBody>
          <a:bodyPr/>
          <a:lstStyle/>
          <a:p>
            <a:fld id="{459BC551-B22F-4008-9E63-08C31FBE501E}" type="slidenum">
              <a:rPr lang="en-US" smtClean="0"/>
              <a:t>‹#›</a:t>
            </a:fld>
            <a:endParaRPr lang="en-US"/>
          </a:p>
        </p:txBody>
      </p:sp>
    </p:spTree>
    <p:extLst>
      <p:ext uri="{BB962C8B-B14F-4D97-AF65-F5344CB8AC3E}">
        <p14:creationId xmlns:p14="http://schemas.microsoft.com/office/powerpoint/2010/main" val="2602751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5C3B1-77D5-4403-8EB4-90D8BCE15B4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7CDFF1F-6BB6-4CAB-8A59-7ED86773D9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712915-6BDE-4B18-AE51-122C992A08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B4F24A-22F2-41BB-85C9-C11F1A5D42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13D7B9-A3DB-4118-A5CF-460975012BE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933690-A43F-4892-B48C-06BDE3BCCB04}"/>
              </a:ext>
            </a:extLst>
          </p:cNvPr>
          <p:cNvSpPr>
            <a:spLocks noGrp="1"/>
          </p:cNvSpPr>
          <p:nvPr>
            <p:ph type="dt" sz="half" idx="10"/>
          </p:nvPr>
        </p:nvSpPr>
        <p:spPr/>
        <p:txBody>
          <a:bodyPr/>
          <a:lstStyle/>
          <a:p>
            <a:fld id="{7C7F1EB1-112A-4D79-AD43-DFA42D3FC039}" type="datetimeFigureOut">
              <a:rPr lang="en-US" smtClean="0"/>
              <a:t>1/30/2023</a:t>
            </a:fld>
            <a:endParaRPr lang="en-US"/>
          </a:p>
        </p:txBody>
      </p:sp>
      <p:sp>
        <p:nvSpPr>
          <p:cNvPr id="8" name="Footer Placeholder 7">
            <a:extLst>
              <a:ext uri="{FF2B5EF4-FFF2-40B4-BE49-F238E27FC236}">
                <a16:creationId xmlns:a16="http://schemas.microsoft.com/office/drawing/2014/main" id="{A349CFFA-4C37-403B-B900-898EB81A74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CDE400-81D0-4D7B-B8B7-652F92A6CB26}"/>
              </a:ext>
            </a:extLst>
          </p:cNvPr>
          <p:cNvSpPr>
            <a:spLocks noGrp="1"/>
          </p:cNvSpPr>
          <p:nvPr>
            <p:ph type="sldNum" sz="quarter" idx="12"/>
          </p:nvPr>
        </p:nvSpPr>
        <p:spPr/>
        <p:txBody>
          <a:bodyPr/>
          <a:lstStyle/>
          <a:p>
            <a:fld id="{459BC551-B22F-4008-9E63-08C31FBE501E}" type="slidenum">
              <a:rPr lang="en-US" smtClean="0"/>
              <a:t>‹#›</a:t>
            </a:fld>
            <a:endParaRPr lang="en-US"/>
          </a:p>
        </p:txBody>
      </p:sp>
    </p:spTree>
    <p:extLst>
      <p:ext uri="{BB962C8B-B14F-4D97-AF65-F5344CB8AC3E}">
        <p14:creationId xmlns:p14="http://schemas.microsoft.com/office/powerpoint/2010/main" val="3458815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6185B-EFFF-45EB-88A9-843D77FCCB9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AA23BF-88DB-4750-8124-491C46D5F9FC}"/>
              </a:ext>
            </a:extLst>
          </p:cNvPr>
          <p:cNvSpPr>
            <a:spLocks noGrp="1"/>
          </p:cNvSpPr>
          <p:nvPr>
            <p:ph type="dt" sz="half" idx="10"/>
          </p:nvPr>
        </p:nvSpPr>
        <p:spPr/>
        <p:txBody>
          <a:bodyPr/>
          <a:lstStyle/>
          <a:p>
            <a:fld id="{7C7F1EB1-112A-4D79-AD43-DFA42D3FC039}" type="datetimeFigureOut">
              <a:rPr lang="en-US" smtClean="0"/>
              <a:t>1/30/2023</a:t>
            </a:fld>
            <a:endParaRPr lang="en-US"/>
          </a:p>
        </p:txBody>
      </p:sp>
      <p:sp>
        <p:nvSpPr>
          <p:cNvPr id="4" name="Footer Placeholder 3">
            <a:extLst>
              <a:ext uri="{FF2B5EF4-FFF2-40B4-BE49-F238E27FC236}">
                <a16:creationId xmlns:a16="http://schemas.microsoft.com/office/drawing/2014/main" id="{8AFECF53-3E8F-4B2E-B5B7-FBF6FE3C7B2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E87086-51C5-4F6E-BC51-0915B11C035F}"/>
              </a:ext>
            </a:extLst>
          </p:cNvPr>
          <p:cNvSpPr>
            <a:spLocks noGrp="1"/>
          </p:cNvSpPr>
          <p:nvPr>
            <p:ph type="sldNum" sz="quarter" idx="12"/>
          </p:nvPr>
        </p:nvSpPr>
        <p:spPr/>
        <p:txBody>
          <a:bodyPr/>
          <a:lstStyle/>
          <a:p>
            <a:fld id="{459BC551-B22F-4008-9E63-08C31FBE501E}" type="slidenum">
              <a:rPr lang="en-US" smtClean="0"/>
              <a:t>‹#›</a:t>
            </a:fld>
            <a:endParaRPr lang="en-US"/>
          </a:p>
        </p:txBody>
      </p:sp>
    </p:spTree>
    <p:extLst>
      <p:ext uri="{BB962C8B-B14F-4D97-AF65-F5344CB8AC3E}">
        <p14:creationId xmlns:p14="http://schemas.microsoft.com/office/powerpoint/2010/main" val="14660012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DD6EB4-C71F-438F-BE4D-5061966DFA67}"/>
              </a:ext>
            </a:extLst>
          </p:cNvPr>
          <p:cNvSpPr>
            <a:spLocks noGrp="1"/>
          </p:cNvSpPr>
          <p:nvPr>
            <p:ph type="dt" sz="half" idx="10"/>
          </p:nvPr>
        </p:nvSpPr>
        <p:spPr/>
        <p:txBody>
          <a:bodyPr/>
          <a:lstStyle/>
          <a:p>
            <a:fld id="{7C7F1EB1-112A-4D79-AD43-DFA42D3FC039}" type="datetimeFigureOut">
              <a:rPr lang="en-US" smtClean="0"/>
              <a:t>1/30/2023</a:t>
            </a:fld>
            <a:endParaRPr lang="en-US"/>
          </a:p>
        </p:txBody>
      </p:sp>
      <p:sp>
        <p:nvSpPr>
          <p:cNvPr id="3" name="Footer Placeholder 2">
            <a:extLst>
              <a:ext uri="{FF2B5EF4-FFF2-40B4-BE49-F238E27FC236}">
                <a16:creationId xmlns:a16="http://schemas.microsoft.com/office/drawing/2014/main" id="{86351C4B-81C9-4861-9946-CEE13D679EF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5754522-BFCF-4F4F-B8CC-993B10955B85}"/>
              </a:ext>
            </a:extLst>
          </p:cNvPr>
          <p:cNvSpPr>
            <a:spLocks noGrp="1"/>
          </p:cNvSpPr>
          <p:nvPr>
            <p:ph type="sldNum" sz="quarter" idx="12"/>
          </p:nvPr>
        </p:nvSpPr>
        <p:spPr/>
        <p:txBody>
          <a:bodyPr/>
          <a:lstStyle/>
          <a:p>
            <a:fld id="{459BC551-B22F-4008-9E63-08C31FBE501E}" type="slidenum">
              <a:rPr lang="en-US" smtClean="0"/>
              <a:t>‹#›</a:t>
            </a:fld>
            <a:endParaRPr lang="en-US"/>
          </a:p>
        </p:txBody>
      </p:sp>
    </p:spTree>
    <p:extLst>
      <p:ext uri="{BB962C8B-B14F-4D97-AF65-F5344CB8AC3E}">
        <p14:creationId xmlns:p14="http://schemas.microsoft.com/office/powerpoint/2010/main" val="2326311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44DE2-E800-4E6E-88CC-1ED8E9AD15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CE196E3-147B-4193-994A-57A2185006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A803D97-93EE-4960-9865-BE4391B8DD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78D7C6-640E-42CC-A385-B5ADA9CA7D85}"/>
              </a:ext>
            </a:extLst>
          </p:cNvPr>
          <p:cNvSpPr>
            <a:spLocks noGrp="1"/>
          </p:cNvSpPr>
          <p:nvPr>
            <p:ph type="dt" sz="half" idx="10"/>
          </p:nvPr>
        </p:nvSpPr>
        <p:spPr/>
        <p:txBody>
          <a:bodyPr/>
          <a:lstStyle/>
          <a:p>
            <a:fld id="{7C7F1EB1-112A-4D79-AD43-DFA42D3FC039}" type="datetimeFigureOut">
              <a:rPr lang="en-US" smtClean="0"/>
              <a:t>1/30/2023</a:t>
            </a:fld>
            <a:endParaRPr lang="en-US"/>
          </a:p>
        </p:txBody>
      </p:sp>
      <p:sp>
        <p:nvSpPr>
          <p:cNvPr id="6" name="Footer Placeholder 5">
            <a:extLst>
              <a:ext uri="{FF2B5EF4-FFF2-40B4-BE49-F238E27FC236}">
                <a16:creationId xmlns:a16="http://schemas.microsoft.com/office/drawing/2014/main" id="{E43D0881-F365-4D27-A678-6B101FE047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ABD525-F412-473F-9ACE-4B0D1BABCF26}"/>
              </a:ext>
            </a:extLst>
          </p:cNvPr>
          <p:cNvSpPr>
            <a:spLocks noGrp="1"/>
          </p:cNvSpPr>
          <p:nvPr>
            <p:ph type="sldNum" sz="quarter" idx="12"/>
          </p:nvPr>
        </p:nvSpPr>
        <p:spPr/>
        <p:txBody>
          <a:bodyPr/>
          <a:lstStyle/>
          <a:p>
            <a:fld id="{459BC551-B22F-4008-9E63-08C31FBE501E}" type="slidenum">
              <a:rPr lang="en-US" smtClean="0"/>
              <a:t>‹#›</a:t>
            </a:fld>
            <a:endParaRPr lang="en-US"/>
          </a:p>
        </p:txBody>
      </p:sp>
    </p:spTree>
    <p:extLst>
      <p:ext uri="{BB962C8B-B14F-4D97-AF65-F5344CB8AC3E}">
        <p14:creationId xmlns:p14="http://schemas.microsoft.com/office/powerpoint/2010/main" val="218541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A3CD8-4585-4BE6-A693-06983A4228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D68777F-3F18-46AA-A50B-C2E95BA435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3D9966B-C1F9-4568-8D27-9A7DC6BFE7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A36033-F941-43A1-8928-51D255BD0CA2}"/>
              </a:ext>
            </a:extLst>
          </p:cNvPr>
          <p:cNvSpPr>
            <a:spLocks noGrp="1"/>
          </p:cNvSpPr>
          <p:nvPr>
            <p:ph type="dt" sz="half" idx="10"/>
          </p:nvPr>
        </p:nvSpPr>
        <p:spPr/>
        <p:txBody>
          <a:bodyPr/>
          <a:lstStyle/>
          <a:p>
            <a:fld id="{7C7F1EB1-112A-4D79-AD43-DFA42D3FC039}" type="datetimeFigureOut">
              <a:rPr lang="en-US" smtClean="0"/>
              <a:t>1/30/2023</a:t>
            </a:fld>
            <a:endParaRPr lang="en-US"/>
          </a:p>
        </p:txBody>
      </p:sp>
      <p:sp>
        <p:nvSpPr>
          <p:cNvPr id="6" name="Footer Placeholder 5">
            <a:extLst>
              <a:ext uri="{FF2B5EF4-FFF2-40B4-BE49-F238E27FC236}">
                <a16:creationId xmlns:a16="http://schemas.microsoft.com/office/drawing/2014/main" id="{4954BE05-2504-4317-887B-2E941353C1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C2B037-FBEB-44CC-A8C1-296644A22158}"/>
              </a:ext>
            </a:extLst>
          </p:cNvPr>
          <p:cNvSpPr>
            <a:spLocks noGrp="1"/>
          </p:cNvSpPr>
          <p:nvPr>
            <p:ph type="sldNum" sz="quarter" idx="12"/>
          </p:nvPr>
        </p:nvSpPr>
        <p:spPr/>
        <p:txBody>
          <a:bodyPr/>
          <a:lstStyle/>
          <a:p>
            <a:fld id="{459BC551-B22F-4008-9E63-08C31FBE501E}" type="slidenum">
              <a:rPr lang="en-US" smtClean="0"/>
              <a:t>‹#›</a:t>
            </a:fld>
            <a:endParaRPr lang="en-US"/>
          </a:p>
        </p:txBody>
      </p:sp>
    </p:spTree>
    <p:extLst>
      <p:ext uri="{BB962C8B-B14F-4D97-AF65-F5344CB8AC3E}">
        <p14:creationId xmlns:p14="http://schemas.microsoft.com/office/powerpoint/2010/main" val="1539145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47E6A4-776D-439E-BC3E-3770FD9A21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384BEEB-868F-4682-BC21-7432C305C2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BACCE2-D611-4757-A8D0-D72268D9FC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7F1EB1-112A-4D79-AD43-DFA42D3FC039}" type="datetimeFigureOut">
              <a:rPr lang="en-US" smtClean="0"/>
              <a:t>1/30/2023</a:t>
            </a:fld>
            <a:endParaRPr lang="en-US"/>
          </a:p>
        </p:txBody>
      </p:sp>
      <p:sp>
        <p:nvSpPr>
          <p:cNvPr id="5" name="Footer Placeholder 4">
            <a:extLst>
              <a:ext uri="{FF2B5EF4-FFF2-40B4-BE49-F238E27FC236}">
                <a16:creationId xmlns:a16="http://schemas.microsoft.com/office/drawing/2014/main" id="{02482853-0BD0-4E87-B38B-E50E2632C6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BBD9993-B3D4-437A-B799-C4A999C7F8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9BC551-B22F-4008-9E63-08C31FBE501E}" type="slidenum">
              <a:rPr lang="en-US" smtClean="0"/>
              <a:t>‹#›</a:t>
            </a:fld>
            <a:endParaRPr lang="en-US"/>
          </a:p>
        </p:txBody>
      </p:sp>
    </p:spTree>
    <p:extLst>
      <p:ext uri="{BB962C8B-B14F-4D97-AF65-F5344CB8AC3E}">
        <p14:creationId xmlns:p14="http://schemas.microsoft.com/office/powerpoint/2010/main" val="3646461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image" Target="../media/image1.tif"/><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CBA42-470A-429F-9C01-7D7A41564249}"/>
              </a:ext>
            </a:extLst>
          </p:cNvPr>
          <p:cNvSpPr>
            <a:spLocks noGrp="1"/>
          </p:cNvSpPr>
          <p:nvPr>
            <p:ph type="ctrTitle"/>
          </p:nvPr>
        </p:nvSpPr>
        <p:spPr>
          <a:xfrm>
            <a:off x="4128368" y="4522156"/>
            <a:ext cx="4937937" cy="1363215"/>
          </a:xfrm>
        </p:spPr>
        <p:txBody>
          <a:bodyPr anchor="t">
            <a:normAutofit/>
          </a:bodyPr>
          <a:lstStyle/>
          <a:p>
            <a:pPr algn="l"/>
            <a:r>
              <a:rPr lang="en-US" sz="2100" b="1" u="sng">
                <a:effectLst/>
                <a:latin typeface="Segoe UI" panose="020B0502040204020203" pitchFamily="34" charset="0"/>
                <a:ea typeface="Times New Roman" panose="02020603050405020304" pitchFamily="18" charset="0"/>
              </a:rPr>
              <a:t>Reconciling dreams, expectations and reality in a production ageing environment</a:t>
            </a:r>
            <a:br>
              <a:rPr lang="en-US" sz="2100">
                <a:effectLst/>
                <a:latin typeface="Times New Roman" panose="02020603050405020304" pitchFamily="18" charset="0"/>
                <a:ea typeface="Times New Roman" panose="02020603050405020304" pitchFamily="18" charset="0"/>
              </a:rPr>
            </a:br>
            <a:endParaRPr lang="en-US" sz="2100"/>
          </a:p>
        </p:txBody>
      </p:sp>
      <p:sp>
        <p:nvSpPr>
          <p:cNvPr id="18" name="Freeform: Shape 17">
            <a:extLst>
              <a:ext uri="{FF2B5EF4-FFF2-40B4-BE49-F238E27FC236}">
                <a16:creationId xmlns:a16="http://schemas.microsoft.com/office/drawing/2014/main" id="{2E2D6188-24E5-426A-BB2A-3FA2D6B9C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88331"/>
            <a:ext cx="3564638" cy="4569668"/>
          </a:xfrm>
          <a:custGeom>
            <a:avLst/>
            <a:gdLst>
              <a:gd name="connsiteX0" fmla="*/ 640080 w 3564638"/>
              <a:gd name="connsiteY0" fmla="*/ 0 h 4569668"/>
              <a:gd name="connsiteX1" fmla="*/ 3564638 w 3564638"/>
              <a:gd name="connsiteY1" fmla="*/ 2924558 h 4569668"/>
              <a:gd name="connsiteX2" fmla="*/ 3065170 w 3564638"/>
              <a:gd name="connsiteY2" fmla="*/ 4559707 h 4569668"/>
              <a:gd name="connsiteX3" fmla="*/ 3057720 w 3564638"/>
              <a:gd name="connsiteY3" fmla="*/ 4569668 h 4569668"/>
              <a:gd name="connsiteX4" fmla="*/ 0 w 3564638"/>
              <a:gd name="connsiteY4" fmla="*/ 4569668 h 4569668"/>
              <a:gd name="connsiteX5" fmla="*/ 0 w 3564638"/>
              <a:gd name="connsiteY5" fmla="*/ 72448 h 4569668"/>
              <a:gd name="connsiteX6" fmla="*/ 50679 w 3564638"/>
              <a:gd name="connsiteY6" fmla="*/ 59417 h 4569668"/>
              <a:gd name="connsiteX7" fmla="*/ 640080 w 3564638"/>
              <a:gd name="connsiteY7" fmla="*/ 0 h 456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4638" h="4569668">
                <a:moveTo>
                  <a:pt x="640080" y="0"/>
                </a:moveTo>
                <a:cubicBezTo>
                  <a:pt x="2255269" y="0"/>
                  <a:pt x="3564638" y="1309369"/>
                  <a:pt x="3564638" y="2924558"/>
                </a:cubicBezTo>
                <a:cubicBezTo>
                  <a:pt x="3564638" y="3530254"/>
                  <a:pt x="3380508" y="4092944"/>
                  <a:pt x="3065170" y="4559707"/>
                </a:cubicBezTo>
                <a:lnTo>
                  <a:pt x="3057720" y="4569668"/>
                </a:lnTo>
                <a:lnTo>
                  <a:pt x="0" y="4569668"/>
                </a:lnTo>
                <a:lnTo>
                  <a:pt x="0" y="72448"/>
                </a:lnTo>
                <a:lnTo>
                  <a:pt x="50679" y="59417"/>
                </a:lnTo>
                <a:cubicBezTo>
                  <a:pt x="241061" y="20459"/>
                  <a:pt x="438181" y="0"/>
                  <a:pt x="64008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19">
            <a:extLst>
              <a:ext uri="{FF2B5EF4-FFF2-40B4-BE49-F238E27FC236}">
                <a16:creationId xmlns:a16="http://schemas.microsoft.com/office/drawing/2014/main" id="{F6E384F5-137A-40B1-97F0-694CC6ECD5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122218"/>
            <a:ext cx="3730752" cy="4735782"/>
          </a:xfrm>
          <a:custGeom>
            <a:avLst/>
            <a:gdLst>
              <a:gd name="connsiteX0" fmla="*/ 640080 w 3730752"/>
              <a:gd name="connsiteY0" fmla="*/ 0 h 4735782"/>
              <a:gd name="connsiteX1" fmla="*/ 3730752 w 3730752"/>
              <a:gd name="connsiteY1" fmla="*/ 3090672 h 4735782"/>
              <a:gd name="connsiteX2" fmla="*/ 3357725 w 3730752"/>
              <a:gd name="connsiteY2" fmla="*/ 4563870 h 4735782"/>
              <a:gd name="connsiteX3" fmla="*/ 3253285 w 3730752"/>
              <a:gd name="connsiteY3" fmla="*/ 4735782 h 4735782"/>
              <a:gd name="connsiteX4" fmla="*/ 0 w 3730752"/>
              <a:gd name="connsiteY4" fmla="*/ 4735782 h 4735782"/>
              <a:gd name="connsiteX5" fmla="*/ 0 w 3730752"/>
              <a:gd name="connsiteY5" fmla="*/ 67215 h 4735782"/>
              <a:gd name="connsiteX6" fmla="*/ 17202 w 3730752"/>
              <a:gd name="connsiteY6" fmla="*/ 62792 h 4735782"/>
              <a:gd name="connsiteX7" fmla="*/ 640080 w 3730752"/>
              <a:gd name="connsiteY7" fmla="*/ 0 h 473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30752" h="4735782">
                <a:moveTo>
                  <a:pt x="640080" y="0"/>
                </a:moveTo>
                <a:cubicBezTo>
                  <a:pt x="2347011" y="0"/>
                  <a:pt x="3730752" y="1383741"/>
                  <a:pt x="3730752" y="3090672"/>
                </a:cubicBezTo>
                <a:cubicBezTo>
                  <a:pt x="3730752" y="3624088"/>
                  <a:pt x="3595621" y="4125943"/>
                  <a:pt x="3357725" y="4563870"/>
                </a:cubicBezTo>
                <a:lnTo>
                  <a:pt x="3253285" y="4735782"/>
                </a:lnTo>
                <a:lnTo>
                  <a:pt x="0" y="4735782"/>
                </a:lnTo>
                <a:lnTo>
                  <a:pt x="0" y="67215"/>
                </a:lnTo>
                <a:lnTo>
                  <a:pt x="17202" y="62792"/>
                </a:lnTo>
                <a:cubicBezTo>
                  <a:pt x="218397" y="21621"/>
                  <a:pt x="426714" y="0"/>
                  <a:pt x="640080"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9DBC4630-03DA-474F-BBCB-BA3AE6B317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1982" y="-4332"/>
            <a:ext cx="4242816" cy="2454158"/>
          </a:xfrm>
          <a:custGeom>
            <a:avLst/>
            <a:gdLst>
              <a:gd name="connsiteX0" fmla="*/ 28633 w 4242816"/>
              <a:gd name="connsiteY0" fmla="*/ 0 h 2454158"/>
              <a:gd name="connsiteX1" fmla="*/ 4214183 w 4242816"/>
              <a:gd name="connsiteY1" fmla="*/ 0 h 2454158"/>
              <a:gd name="connsiteX2" fmla="*/ 4231864 w 4242816"/>
              <a:gd name="connsiteY2" fmla="*/ 115848 h 2454158"/>
              <a:gd name="connsiteX3" fmla="*/ 4242816 w 4242816"/>
              <a:gd name="connsiteY3" fmla="*/ 332750 h 2454158"/>
              <a:gd name="connsiteX4" fmla="*/ 2121408 w 4242816"/>
              <a:gd name="connsiteY4" fmla="*/ 2454158 h 2454158"/>
              <a:gd name="connsiteX5" fmla="*/ 0 w 4242816"/>
              <a:gd name="connsiteY5" fmla="*/ 332750 h 2454158"/>
              <a:gd name="connsiteX6" fmla="*/ 10953 w 4242816"/>
              <a:gd name="connsiteY6" fmla="*/ 115848 h 245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42816" h="2454158">
                <a:moveTo>
                  <a:pt x="28633" y="0"/>
                </a:moveTo>
                <a:lnTo>
                  <a:pt x="4214183" y="0"/>
                </a:lnTo>
                <a:lnTo>
                  <a:pt x="4231864" y="115848"/>
                </a:lnTo>
                <a:cubicBezTo>
                  <a:pt x="4239106" y="187164"/>
                  <a:pt x="4242816" y="259524"/>
                  <a:pt x="4242816" y="332750"/>
                </a:cubicBezTo>
                <a:cubicBezTo>
                  <a:pt x="4242816" y="1504371"/>
                  <a:pt x="3293029" y="2454158"/>
                  <a:pt x="2121408" y="2454158"/>
                </a:cubicBezTo>
                <a:cubicBezTo>
                  <a:pt x="949787" y="2454158"/>
                  <a:pt x="0" y="1504371"/>
                  <a:pt x="0" y="332750"/>
                </a:cubicBezTo>
                <a:cubicBezTo>
                  <a:pt x="0" y="259524"/>
                  <a:pt x="3710" y="187164"/>
                  <a:pt x="10953" y="115848"/>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Freeform: Shape 23">
            <a:extLst>
              <a:ext uri="{FF2B5EF4-FFF2-40B4-BE49-F238E27FC236}">
                <a16:creationId xmlns:a16="http://schemas.microsoft.com/office/drawing/2014/main" id="{1208BC59-C84F-483F-80CD-FAEC74229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6573" y="0"/>
            <a:ext cx="3913632" cy="2285234"/>
          </a:xfrm>
          <a:custGeom>
            <a:avLst/>
            <a:gdLst>
              <a:gd name="connsiteX0" fmla="*/ 29691 w 3913632"/>
              <a:gd name="connsiteY0" fmla="*/ 0 h 2285234"/>
              <a:gd name="connsiteX1" fmla="*/ 3883942 w 3913632"/>
              <a:gd name="connsiteY1" fmla="*/ 0 h 2285234"/>
              <a:gd name="connsiteX2" fmla="*/ 3903529 w 3913632"/>
              <a:gd name="connsiteY2" fmla="*/ 128345 h 2285234"/>
              <a:gd name="connsiteX3" fmla="*/ 3913632 w 3913632"/>
              <a:gd name="connsiteY3" fmla="*/ 328418 h 2285234"/>
              <a:gd name="connsiteX4" fmla="*/ 1956816 w 3913632"/>
              <a:gd name="connsiteY4" fmla="*/ 2285234 h 2285234"/>
              <a:gd name="connsiteX5" fmla="*/ 0 w 3913632"/>
              <a:gd name="connsiteY5" fmla="*/ 328418 h 2285234"/>
              <a:gd name="connsiteX6" fmla="*/ 10103 w 3913632"/>
              <a:gd name="connsiteY6" fmla="*/ 128345 h 2285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3632" h="2285234">
                <a:moveTo>
                  <a:pt x="29691" y="0"/>
                </a:moveTo>
                <a:lnTo>
                  <a:pt x="3883942" y="0"/>
                </a:lnTo>
                <a:lnTo>
                  <a:pt x="3903529" y="128345"/>
                </a:lnTo>
                <a:cubicBezTo>
                  <a:pt x="3910210" y="194127"/>
                  <a:pt x="3913632" y="260873"/>
                  <a:pt x="3913632" y="328418"/>
                </a:cubicBezTo>
                <a:cubicBezTo>
                  <a:pt x="3913632" y="1409138"/>
                  <a:pt x="3037536" y="2285234"/>
                  <a:pt x="1956816" y="2285234"/>
                </a:cubicBezTo>
                <a:cubicBezTo>
                  <a:pt x="876096" y="2285234"/>
                  <a:pt x="0" y="1409138"/>
                  <a:pt x="0" y="328418"/>
                </a:cubicBezTo>
                <a:cubicBezTo>
                  <a:pt x="0" y="260873"/>
                  <a:pt x="3422" y="194127"/>
                  <a:pt x="10103" y="12834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1" name="Picture 10" descr="A close-up of a fish&#10;&#10;Description automatically generated with medium confidence">
            <a:extLst>
              <a:ext uri="{FF2B5EF4-FFF2-40B4-BE49-F238E27FC236}">
                <a16:creationId xmlns:a16="http://schemas.microsoft.com/office/drawing/2014/main" id="{CEF25E6D-730A-4EE7-B91F-8779ABB21B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6979" y="216000"/>
            <a:ext cx="2000311" cy="1495233"/>
          </a:xfrm>
          <a:prstGeom prst="rect">
            <a:avLst/>
          </a:prstGeom>
        </p:spPr>
      </p:pic>
      <p:sp>
        <p:nvSpPr>
          <p:cNvPr id="26" name="Freeform: Shape 25">
            <a:extLst>
              <a:ext uri="{FF2B5EF4-FFF2-40B4-BE49-F238E27FC236}">
                <a16:creationId xmlns:a16="http://schemas.microsoft.com/office/drawing/2014/main" id="{A1DABD52-05DF-4F31-AFB9-B330D8BE46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25559" y="725908"/>
            <a:ext cx="2852928" cy="2852928"/>
          </a:xfrm>
          <a:custGeom>
            <a:avLst/>
            <a:gdLst>
              <a:gd name="connsiteX0" fmla="*/ 1426464 w 2852928"/>
              <a:gd name="connsiteY0" fmla="*/ 0 h 2852928"/>
              <a:gd name="connsiteX1" fmla="*/ 2852928 w 2852928"/>
              <a:gd name="connsiteY1" fmla="*/ 1426464 h 2852928"/>
              <a:gd name="connsiteX2" fmla="*/ 1426464 w 2852928"/>
              <a:gd name="connsiteY2" fmla="*/ 2852928 h 2852928"/>
              <a:gd name="connsiteX3" fmla="*/ 0 w 2852928"/>
              <a:gd name="connsiteY3" fmla="*/ 1426464 h 2852928"/>
              <a:gd name="connsiteX4" fmla="*/ 1426464 w 2852928"/>
              <a:gd name="connsiteY4" fmla="*/ 0 h 2852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2928" h="2852928">
                <a:moveTo>
                  <a:pt x="1426464" y="0"/>
                </a:moveTo>
                <a:cubicBezTo>
                  <a:pt x="2214278" y="0"/>
                  <a:pt x="2852928" y="638650"/>
                  <a:pt x="2852928" y="1426464"/>
                </a:cubicBezTo>
                <a:cubicBezTo>
                  <a:pt x="2852928" y="2214278"/>
                  <a:pt x="2214278" y="2852928"/>
                  <a:pt x="1426464" y="2852928"/>
                </a:cubicBezTo>
                <a:cubicBezTo>
                  <a:pt x="638650" y="2852928"/>
                  <a:pt x="0" y="2214278"/>
                  <a:pt x="0" y="1426464"/>
                </a:cubicBezTo>
                <a:cubicBezTo>
                  <a:pt x="0" y="638650"/>
                  <a:pt x="638650" y="0"/>
                  <a:pt x="1426464"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Oval 27">
            <a:extLst>
              <a:ext uri="{FF2B5EF4-FFF2-40B4-BE49-F238E27FC236}">
                <a16:creationId xmlns:a16="http://schemas.microsoft.com/office/drawing/2014/main" id="{78418A25-6EAC-4140-BFE6-284E1925B5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60967" y="561316"/>
            <a:ext cx="3182112" cy="3182112"/>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Picture 12" descr="A close-up of a jellyfish&#10;&#10;Description automatically generated">
            <a:extLst>
              <a:ext uri="{FF2B5EF4-FFF2-40B4-BE49-F238E27FC236}">
                <a16:creationId xmlns:a16="http://schemas.microsoft.com/office/drawing/2014/main" id="{EE39BD67-B96C-4438-BB51-11D01FDA219B}"/>
              </a:ext>
            </a:extLst>
          </p:cNvPr>
          <p:cNvPicPr>
            <a:picLocks noChangeAspect="1"/>
          </p:cNvPicPr>
          <p:nvPr/>
        </p:nvPicPr>
        <p:blipFill rotWithShape="1">
          <a:blip r:embed="rId3">
            <a:extLst>
              <a:ext uri="{28A0092B-C50C-407E-A947-70E740481C1C}">
                <a14:useLocalDpi xmlns:a14="http://schemas.microsoft.com/office/drawing/2010/main" val="0"/>
              </a:ext>
            </a:extLst>
          </a:blip>
          <a:srcRect l="4747" t="2432" r="9786" b="9192"/>
          <a:stretch/>
        </p:blipFill>
        <p:spPr>
          <a:xfrm>
            <a:off x="5982789" y="1405317"/>
            <a:ext cx="1939835" cy="1564571"/>
          </a:xfrm>
          <a:prstGeom prst="rect">
            <a:avLst/>
          </a:prstGeom>
        </p:spPr>
      </p:pic>
      <p:sp>
        <p:nvSpPr>
          <p:cNvPr id="30" name="Freeform: Shape 29">
            <a:extLst>
              <a:ext uri="{FF2B5EF4-FFF2-40B4-BE49-F238E27FC236}">
                <a16:creationId xmlns:a16="http://schemas.microsoft.com/office/drawing/2014/main" id="{6B9D64DB-4D5C-4A91-B45F-F301E3174F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2568" y="-4332"/>
            <a:ext cx="3439432" cy="3550083"/>
          </a:xfrm>
          <a:custGeom>
            <a:avLst/>
            <a:gdLst>
              <a:gd name="connsiteX0" fmla="*/ 115336 w 3439432"/>
              <a:gd name="connsiteY0" fmla="*/ 0 h 3550083"/>
              <a:gd name="connsiteX1" fmla="*/ 3439432 w 3439432"/>
              <a:gd name="connsiteY1" fmla="*/ 0 h 3550083"/>
              <a:gd name="connsiteX2" fmla="*/ 3439432 w 3439432"/>
              <a:gd name="connsiteY2" fmla="*/ 3462762 h 3550083"/>
              <a:gd name="connsiteX3" fmla="*/ 3318024 w 3439432"/>
              <a:gd name="connsiteY3" fmla="*/ 3493980 h 3550083"/>
              <a:gd name="connsiteX4" fmla="*/ 2761488 w 3439432"/>
              <a:gd name="connsiteY4" fmla="*/ 3550083 h 3550083"/>
              <a:gd name="connsiteX5" fmla="*/ 0 w 3439432"/>
              <a:gd name="connsiteY5" fmla="*/ 788595 h 3550083"/>
              <a:gd name="connsiteX6" fmla="*/ 70713 w 3439432"/>
              <a:gd name="connsiteY6" fmla="*/ 164949 h 355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9432" h="3550083">
                <a:moveTo>
                  <a:pt x="115336" y="0"/>
                </a:moveTo>
                <a:lnTo>
                  <a:pt x="3439432" y="0"/>
                </a:lnTo>
                <a:lnTo>
                  <a:pt x="3439432" y="3462762"/>
                </a:lnTo>
                <a:lnTo>
                  <a:pt x="3318024" y="3493980"/>
                </a:lnTo>
                <a:cubicBezTo>
                  <a:pt x="3138258" y="3530765"/>
                  <a:pt x="2952129" y="3550083"/>
                  <a:pt x="2761488" y="3550083"/>
                </a:cubicBezTo>
                <a:cubicBezTo>
                  <a:pt x="1236360" y="3550083"/>
                  <a:pt x="0" y="2313723"/>
                  <a:pt x="0" y="788595"/>
                </a:cubicBezTo>
                <a:cubicBezTo>
                  <a:pt x="0" y="574124"/>
                  <a:pt x="24450" y="365364"/>
                  <a:pt x="70713" y="164949"/>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2" name="Freeform: Shape 31">
            <a:extLst>
              <a:ext uri="{FF2B5EF4-FFF2-40B4-BE49-F238E27FC236}">
                <a16:creationId xmlns:a16="http://schemas.microsoft.com/office/drawing/2014/main" id="{8E4F04B5-4D4A-4F70-8549-384AF53513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8761" y="-4330"/>
            <a:ext cx="3273238" cy="3383891"/>
          </a:xfrm>
          <a:custGeom>
            <a:avLst/>
            <a:gdLst>
              <a:gd name="connsiteX0" fmla="*/ 122841 w 3273238"/>
              <a:gd name="connsiteY0" fmla="*/ 0 h 3383891"/>
              <a:gd name="connsiteX1" fmla="*/ 3273238 w 3273238"/>
              <a:gd name="connsiteY1" fmla="*/ 0 h 3383891"/>
              <a:gd name="connsiteX2" fmla="*/ 3273238 w 3273238"/>
              <a:gd name="connsiteY2" fmla="*/ 3291335 h 3383891"/>
              <a:gd name="connsiteX3" fmla="*/ 3118338 w 3273238"/>
              <a:gd name="connsiteY3" fmla="*/ 3331164 h 3383891"/>
              <a:gd name="connsiteX4" fmla="*/ 2595295 w 3273238"/>
              <a:gd name="connsiteY4" fmla="*/ 3383891 h 3383891"/>
              <a:gd name="connsiteX5" fmla="*/ 0 w 3273238"/>
              <a:gd name="connsiteY5" fmla="*/ 788596 h 3383891"/>
              <a:gd name="connsiteX6" fmla="*/ 116679 w 3273238"/>
              <a:gd name="connsiteY6" fmla="*/ 16835 h 338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3238" h="3383891">
                <a:moveTo>
                  <a:pt x="122841" y="0"/>
                </a:moveTo>
                <a:lnTo>
                  <a:pt x="3273238" y="0"/>
                </a:lnTo>
                <a:lnTo>
                  <a:pt x="3273238" y="3291335"/>
                </a:lnTo>
                <a:lnTo>
                  <a:pt x="3118338" y="3331164"/>
                </a:lnTo>
                <a:cubicBezTo>
                  <a:pt x="2949390" y="3365736"/>
                  <a:pt x="2774463" y="3383891"/>
                  <a:pt x="2595295" y="3383891"/>
                </a:cubicBezTo>
                <a:cubicBezTo>
                  <a:pt x="1161953" y="3383891"/>
                  <a:pt x="0" y="2221938"/>
                  <a:pt x="0" y="788596"/>
                </a:cubicBezTo>
                <a:cubicBezTo>
                  <a:pt x="0" y="519845"/>
                  <a:pt x="40850" y="260634"/>
                  <a:pt x="116679" y="1683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Chart, scatter chart&#10;&#10;Description automatically generated">
            <a:extLst>
              <a:ext uri="{FF2B5EF4-FFF2-40B4-BE49-F238E27FC236}">
                <a16:creationId xmlns:a16="http://schemas.microsoft.com/office/drawing/2014/main" id="{8E00B5C9-A200-422B-8837-04E735E31D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99599" y="148980"/>
            <a:ext cx="2692399" cy="2322195"/>
          </a:xfrm>
          <a:prstGeom prst="rect">
            <a:avLst/>
          </a:prstGeom>
        </p:spPr>
      </p:pic>
      <p:sp>
        <p:nvSpPr>
          <p:cNvPr id="34" name="Freeform: Shape 33">
            <a:extLst>
              <a:ext uri="{FF2B5EF4-FFF2-40B4-BE49-F238E27FC236}">
                <a16:creationId xmlns:a16="http://schemas.microsoft.com/office/drawing/2014/main" id="{0D14DB62-3EB3-452E-89EE-30B0CDB0C8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63236" y="4071322"/>
            <a:ext cx="2828765" cy="2786678"/>
          </a:xfrm>
          <a:custGeom>
            <a:avLst/>
            <a:gdLst>
              <a:gd name="connsiteX0" fmla="*/ 1888236 w 2828765"/>
              <a:gd name="connsiteY0" fmla="*/ 0 h 2786678"/>
              <a:gd name="connsiteX1" fmla="*/ 2788281 w 2828765"/>
              <a:gd name="connsiteY1" fmla="*/ 227900 h 2786678"/>
              <a:gd name="connsiteX2" fmla="*/ 2828765 w 2828765"/>
              <a:gd name="connsiteY2" fmla="*/ 252495 h 2786678"/>
              <a:gd name="connsiteX3" fmla="*/ 2828765 w 2828765"/>
              <a:gd name="connsiteY3" fmla="*/ 2786678 h 2786678"/>
              <a:gd name="connsiteX4" fmla="*/ 227128 w 2828765"/>
              <a:gd name="connsiteY4" fmla="*/ 2786678 h 2786678"/>
              <a:gd name="connsiteX5" fmla="*/ 148387 w 2828765"/>
              <a:gd name="connsiteY5" fmla="*/ 2623223 h 2786678"/>
              <a:gd name="connsiteX6" fmla="*/ 0 w 2828765"/>
              <a:gd name="connsiteY6" fmla="*/ 1888236 h 2786678"/>
              <a:gd name="connsiteX7" fmla="*/ 1888236 w 2828765"/>
              <a:gd name="connsiteY7" fmla="*/ 0 h 278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765" h="2786678">
                <a:moveTo>
                  <a:pt x="1888236" y="0"/>
                </a:moveTo>
                <a:cubicBezTo>
                  <a:pt x="2214125" y="0"/>
                  <a:pt x="2520731" y="82558"/>
                  <a:pt x="2788281" y="227900"/>
                </a:cubicBezTo>
                <a:lnTo>
                  <a:pt x="2828765" y="252495"/>
                </a:lnTo>
                <a:lnTo>
                  <a:pt x="2828765" y="2786678"/>
                </a:lnTo>
                <a:lnTo>
                  <a:pt x="227128" y="2786678"/>
                </a:lnTo>
                <a:lnTo>
                  <a:pt x="148387" y="2623223"/>
                </a:lnTo>
                <a:cubicBezTo>
                  <a:pt x="52837" y="2397318"/>
                  <a:pt x="0" y="2148947"/>
                  <a:pt x="0" y="1888236"/>
                </a:cubicBezTo>
                <a:cubicBezTo>
                  <a:pt x="0" y="845392"/>
                  <a:pt x="845392" y="0"/>
                  <a:pt x="1888236"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Shape 35">
            <a:extLst>
              <a:ext uri="{FF2B5EF4-FFF2-40B4-BE49-F238E27FC236}">
                <a16:creationId xmlns:a16="http://schemas.microsoft.com/office/drawing/2014/main" id="{CB14CE1B-4BC5-4EF2-BE3D-05E4F580B3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99331" y="3907418"/>
            <a:ext cx="2992669" cy="2950582"/>
          </a:xfrm>
          <a:custGeom>
            <a:avLst/>
            <a:gdLst>
              <a:gd name="connsiteX0" fmla="*/ 2052140 w 2992669"/>
              <a:gd name="connsiteY0" fmla="*/ 0 h 2950582"/>
              <a:gd name="connsiteX1" fmla="*/ 2850926 w 2992669"/>
              <a:gd name="connsiteY1" fmla="*/ 161267 h 2950582"/>
              <a:gd name="connsiteX2" fmla="*/ 2992669 w 2992669"/>
              <a:gd name="connsiteY2" fmla="*/ 229549 h 2950582"/>
              <a:gd name="connsiteX3" fmla="*/ 2992669 w 2992669"/>
              <a:gd name="connsiteY3" fmla="*/ 2950582 h 2950582"/>
              <a:gd name="connsiteX4" fmla="*/ 209274 w 2992669"/>
              <a:gd name="connsiteY4" fmla="*/ 2950582 h 2950582"/>
              <a:gd name="connsiteX5" fmla="*/ 161267 w 2992669"/>
              <a:gd name="connsiteY5" fmla="*/ 2850926 h 2950582"/>
              <a:gd name="connsiteX6" fmla="*/ 0 w 2992669"/>
              <a:gd name="connsiteY6" fmla="*/ 2052140 h 2950582"/>
              <a:gd name="connsiteX7" fmla="*/ 2052140 w 2992669"/>
              <a:gd name="connsiteY7" fmla="*/ 0 h 295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92669" h="2950582">
                <a:moveTo>
                  <a:pt x="2052140" y="0"/>
                </a:moveTo>
                <a:cubicBezTo>
                  <a:pt x="2335482" y="0"/>
                  <a:pt x="2605411" y="57424"/>
                  <a:pt x="2850926" y="161267"/>
                </a:cubicBezTo>
                <a:lnTo>
                  <a:pt x="2992669" y="229549"/>
                </a:lnTo>
                <a:lnTo>
                  <a:pt x="2992669" y="2950582"/>
                </a:lnTo>
                <a:lnTo>
                  <a:pt x="209274" y="2950582"/>
                </a:lnTo>
                <a:lnTo>
                  <a:pt x="161267" y="2850926"/>
                </a:lnTo>
                <a:cubicBezTo>
                  <a:pt x="57423" y="2605411"/>
                  <a:pt x="0" y="2335482"/>
                  <a:pt x="0" y="2052140"/>
                </a:cubicBezTo>
                <a:cubicBezTo>
                  <a:pt x="0" y="918774"/>
                  <a:pt x="918774" y="0"/>
                  <a:pt x="2052140"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A picture containing text, person, indoor, worktable&#10;&#10;Description automatically generated">
            <a:extLst>
              <a:ext uri="{FF2B5EF4-FFF2-40B4-BE49-F238E27FC236}">
                <a16:creationId xmlns:a16="http://schemas.microsoft.com/office/drawing/2014/main" id="{560AC875-8AB9-47BF-B023-4377E185C5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131" y="3784266"/>
            <a:ext cx="2836538" cy="2127403"/>
          </a:xfrm>
          <a:prstGeom prst="rect">
            <a:avLst/>
          </a:prstGeom>
        </p:spPr>
      </p:pic>
      <p:pic>
        <p:nvPicPr>
          <p:cNvPr id="9" name="Picture 8" descr="A picture containing text&#10;&#10;Description automatically generated">
            <a:extLst>
              <a:ext uri="{FF2B5EF4-FFF2-40B4-BE49-F238E27FC236}">
                <a16:creationId xmlns:a16="http://schemas.microsoft.com/office/drawing/2014/main" id="{DAAA7F06-7F12-45B4-8CB7-D37B82B3A312}"/>
              </a:ext>
            </a:extLst>
          </p:cNvPr>
          <p:cNvPicPr>
            <a:picLocks noChangeAspect="1"/>
          </p:cNvPicPr>
          <p:nvPr/>
        </p:nvPicPr>
        <p:blipFill rotWithShape="1">
          <a:blip r:embed="rId6">
            <a:extLst>
              <a:ext uri="{28A0092B-C50C-407E-A947-70E740481C1C}">
                <a14:useLocalDpi xmlns:a14="http://schemas.microsoft.com/office/drawing/2010/main" val="0"/>
              </a:ext>
            </a:extLst>
          </a:blip>
          <a:srcRect t="18949"/>
          <a:stretch/>
        </p:blipFill>
        <p:spPr>
          <a:xfrm>
            <a:off x="10178536" y="4522156"/>
            <a:ext cx="1651183" cy="1784406"/>
          </a:xfrm>
          <a:prstGeom prst="rect">
            <a:avLst/>
          </a:prstGeom>
        </p:spPr>
      </p:pic>
      <p:pic>
        <p:nvPicPr>
          <p:cNvPr id="4" name="Picture 3" descr="A picture containing blue, cloth&#10;&#10;Description automatically generated">
            <a:extLst>
              <a:ext uri="{FF2B5EF4-FFF2-40B4-BE49-F238E27FC236}">
                <a16:creationId xmlns:a16="http://schemas.microsoft.com/office/drawing/2014/main" id="{91E460FB-EB5A-403E-9016-9F9C54AB115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56655" y="5401027"/>
            <a:ext cx="1217936" cy="1263072"/>
          </a:xfrm>
          <a:prstGeom prst="rect">
            <a:avLst/>
          </a:prstGeom>
        </p:spPr>
      </p:pic>
    </p:spTree>
    <p:extLst>
      <p:ext uri="{BB962C8B-B14F-4D97-AF65-F5344CB8AC3E}">
        <p14:creationId xmlns:p14="http://schemas.microsoft.com/office/powerpoint/2010/main" val="409245154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8">
            <a:extLst>
              <a:ext uri="{FF2B5EF4-FFF2-40B4-BE49-F238E27FC236}">
                <a16:creationId xmlns:a16="http://schemas.microsoft.com/office/drawing/2014/main" id="{C0DB9C61-90E0-484F-8602-02F49EDC1B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C5F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F7ED563-E5DB-4937-BF78-7893C4DC9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680" y="228036"/>
            <a:ext cx="11724640" cy="6377939"/>
          </a:xfrm>
          <a:prstGeom prst="rect">
            <a:avLst/>
          </a:prstGeom>
          <a:solidFill>
            <a:srgbClr val="FFFFFF"/>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B13F611-AAE6-44B9-911C-9C93C83E65DD}"/>
              </a:ext>
            </a:extLst>
          </p:cNvPr>
          <p:cNvSpPr>
            <a:spLocks noGrp="1"/>
          </p:cNvSpPr>
          <p:nvPr>
            <p:ph type="title"/>
          </p:nvPr>
        </p:nvSpPr>
        <p:spPr>
          <a:xfrm>
            <a:off x="716734" y="228036"/>
            <a:ext cx="6006192" cy="1324907"/>
          </a:xfrm>
        </p:spPr>
        <p:txBody>
          <a:bodyPr>
            <a:normAutofit/>
          </a:bodyPr>
          <a:lstStyle/>
          <a:p>
            <a:r>
              <a:rPr lang="en-US" dirty="0">
                <a:solidFill>
                  <a:srgbClr val="7C5F32"/>
                </a:solidFill>
              </a:rPr>
              <a:t>About me</a:t>
            </a:r>
          </a:p>
        </p:txBody>
      </p:sp>
      <p:sp>
        <p:nvSpPr>
          <p:cNvPr id="3" name="Content Placeholder 2">
            <a:extLst>
              <a:ext uri="{FF2B5EF4-FFF2-40B4-BE49-F238E27FC236}">
                <a16:creationId xmlns:a16="http://schemas.microsoft.com/office/drawing/2014/main" id="{132771DC-779D-4107-BF68-86A86E2119D5}"/>
              </a:ext>
            </a:extLst>
          </p:cNvPr>
          <p:cNvSpPr>
            <a:spLocks noGrp="1"/>
          </p:cNvSpPr>
          <p:nvPr>
            <p:ph idx="1"/>
          </p:nvPr>
        </p:nvSpPr>
        <p:spPr>
          <a:xfrm>
            <a:off x="871219" y="1788161"/>
            <a:ext cx="6325887" cy="4388802"/>
          </a:xfrm>
        </p:spPr>
        <p:txBody>
          <a:bodyPr>
            <a:normAutofit/>
          </a:bodyPr>
          <a:lstStyle/>
          <a:p>
            <a:r>
              <a:rPr lang="en-US" sz="1600" dirty="0">
                <a:solidFill>
                  <a:srgbClr val="7C5F32"/>
                </a:solidFill>
              </a:rPr>
              <a:t>Graduated from Dalhousie University in 1996 with Marine Biology BSc </a:t>
            </a:r>
          </a:p>
          <a:p>
            <a:r>
              <a:rPr lang="en-US" sz="1600" dirty="0">
                <a:solidFill>
                  <a:srgbClr val="7C5F32"/>
                </a:solidFill>
              </a:rPr>
              <a:t>Started my ‘career’ at BIO in 1995 working part time for the 4Vn Sentinel Survey, then went to fulltime with 4Vn Sentinel after grad. Worked contract, casual and terms until finally becoming indeterminate 10ish years later</a:t>
            </a:r>
          </a:p>
          <a:p>
            <a:r>
              <a:rPr lang="en-US" sz="1600" dirty="0">
                <a:solidFill>
                  <a:srgbClr val="7C5F32"/>
                </a:solidFill>
              </a:rPr>
              <a:t>Started ageing 4Vn Cod in 1996</a:t>
            </a:r>
          </a:p>
          <a:p>
            <a:r>
              <a:rPr lang="en-US" sz="1600" dirty="0">
                <a:solidFill>
                  <a:srgbClr val="7C5F32"/>
                </a:solidFill>
              </a:rPr>
              <a:t>Have aged Cod, Silver Hake, Cusk, Salmon &amp;Trout (microstructure ageing), Surf clam and most recently Atlantic Halibut. </a:t>
            </a:r>
          </a:p>
          <a:p>
            <a:pPr lvl="1"/>
            <a:r>
              <a:rPr lang="en-US" sz="1200" dirty="0">
                <a:solidFill>
                  <a:srgbClr val="7C5F32"/>
                </a:solidFill>
              </a:rPr>
              <a:t>2004 hired on contract by AHC to do a major ageing project of </a:t>
            </a:r>
            <a:r>
              <a:rPr lang="en-US" sz="1200" dirty="0" err="1">
                <a:solidFill>
                  <a:srgbClr val="7C5F32"/>
                </a:solidFill>
              </a:rPr>
              <a:t>Atl</a:t>
            </a:r>
            <a:r>
              <a:rPr lang="en-US" sz="1200" dirty="0">
                <a:solidFill>
                  <a:srgbClr val="7C5F32"/>
                </a:solidFill>
              </a:rPr>
              <a:t> Hal (4000+ </a:t>
            </a:r>
            <a:r>
              <a:rPr lang="en-US" sz="1200" dirty="0" err="1">
                <a:solidFill>
                  <a:srgbClr val="7C5F32"/>
                </a:solidFill>
              </a:rPr>
              <a:t>oto’s</a:t>
            </a:r>
            <a:r>
              <a:rPr lang="en-US" sz="1200" dirty="0">
                <a:solidFill>
                  <a:srgbClr val="7C5F32"/>
                </a:solidFill>
              </a:rPr>
              <a:t>) this looked at stock areas 3Nop and 4VWX, blind side vs eyed side as well as exchanges with Pacific halibut commission. </a:t>
            </a:r>
          </a:p>
          <a:p>
            <a:r>
              <a:rPr lang="en-US" sz="1600" dirty="0">
                <a:solidFill>
                  <a:srgbClr val="7C5F32"/>
                </a:solidFill>
              </a:rPr>
              <a:t>My current role is not only as a fish ager. I am the lead technician maintaining the ISDB and Port Sample databases, I do port sampling, watch leader on the RV surveys, and I put out a lot of ‘fires’ for staff when they don’t know where to get the answers for things, or need a lesson in  why things are the way they are in terms of corporate history.</a:t>
            </a:r>
          </a:p>
          <a:p>
            <a:endParaRPr lang="en-US" sz="1300" dirty="0">
              <a:solidFill>
                <a:srgbClr val="7C5F32"/>
              </a:solidFill>
            </a:endParaRPr>
          </a:p>
          <a:p>
            <a:endParaRPr lang="en-US" sz="1300" dirty="0">
              <a:solidFill>
                <a:srgbClr val="7C5F32"/>
              </a:solidFill>
            </a:endParaRPr>
          </a:p>
        </p:txBody>
      </p:sp>
      <p:sp>
        <p:nvSpPr>
          <p:cNvPr id="23" name="Rectangle 22">
            <a:extLst>
              <a:ext uri="{FF2B5EF4-FFF2-40B4-BE49-F238E27FC236}">
                <a16:creationId xmlns:a16="http://schemas.microsoft.com/office/drawing/2014/main" id="{2306B647-FE95-4550-8350-3D2180C62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60466" y="699706"/>
            <a:ext cx="4114800" cy="5477256"/>
          </a:xfrm>
          <a:prstGeom prst="rect">
            <a:avLst/>
          </a:prstGeom>
          <a:solidFill>
            <a:srgbClr val="FFFFFF"/>
          </a:solidFill>
          <a:ln w="15875">
            <a:solidFill>
              <a:srgbClr val="7C5F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a large fish&#10;&#10;Description automatically generated with low confidence">
            <a:extLst>
              <a:ext uri="{FF2B5EF4-FFF2-40B4-BE49-F238E27FC236}">
                <a16:creationId xmlns:a16="http://schemas.microsoft.com/office/drawing/2014/main" id="{93785E78-75A4-49E2-8822-31BE620C51CE}"/>
              </a:ext>
            </a:extLst>
          </p:cNvPr>
          <p:cNvPicPr>
            <a:picLocks noChangeAspect="1"/>
          </p:cNvPicPr>
          <p:nvPr/>
        </p:nvPicPr>
        <p:blipFill rotWithShape="1">
          <a:blip r:embed="rId2">
            <a:extLst>
              <a:ext uri="{28A0092B-C50C-407E-A947-70E740481C1C}">
                <a14:useLocalDpi xmlns:a14="http://schemas.microsoft.com/office/drawing/2010/main" val="0"/>
              </a:ext>
            </a:extLst>
          </a:blip>
          <a:srcRect r="1947" b="-2"/>
          <a:stretch/>
        </p:blipFill>
        <p:spPr>
          <a:xfrm>
            <a:off x="7523826" y="862763"/>
            <a:ext cx="3788081" cy="5151142"/>
          </a:xfrm>
          <a:prstGeom prst="rect">
            <a:avLst/>
          </a:prstGeom>
        </p:spPr>
      </p:pic>
    </p:spTree>
    <p:extLst>
      <p:ext uri="{BB962C8B-B14F-4D97-AF65-F5344CB8AC3E}">
        <p14:creationId xmlns:p14="http://schemas.microsoft.com/office/powerpoint/2010/main" val="3183721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FA366754-A2F4-475B-8217-AB06F5F15F3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5" name="Rectangle 14">
              <a:extLst>
                <a:ext uri="{FF2B5EF4-FFF2-40B4-BE49-F238E27FC236}">
                  <a16:creationId xmlns:a16="http://schemas.microsoft.com/office/drawing/2014/main" id="{322BF2F0-5264-48F8-8780-73D64DE848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7DC5FF32-A8FD-4F1B-B8D3-3D226716C0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a:extLst>
              <a:ext uri="{FF2B5EF4-FFF2-40B4-BE49-F238E27FC236}">
                <a16:creationId xmlns:a16="http://schemas.microsoft.com/office/drawing/2014/main" id="{33ACF749-71C5-4CBA-914C-312E7777BA8D}"/>
              </a:ext>
            </a:extLst>
          </p:cNvPr>
          <p:cNvSpPr>
            <a:spLocks noGrp="1"/>
          </p:cNvSpPr>
          <p:nvPr>
            <p:ph idx="1"/>
          </p:nvPr>
        </p:nvSpPr>
        <p:spPr>
          <a:xfrm>
            <a:off x="670705" y="401298"/>
            <a:ext cx="6842935" cy="4922619"/>
          </a:xfrm>
        </p:spPr>
        <p:txBody>
          <a:bodyPr>
            <a:normAutofit lnSpcReduction="10000"/>
          </a:bodyPr>
          <a:lstStyle/>
          <a:p>
            <a:r>
              <a:rPr lang="en-US" sz="1600" dirty="0">
                <a:latin typeface="Segoe UI" panose="020B0502040204020203" pitchFamily="34" charset="0"/>
              </a:rPr>
              <a:t>Whose dreams/ expectations and reality?</a:t>
            </a:r>
          </a:p>
          <a:p>
            <a:endParaRPr lang="en-US" sz="1600" dirty="0">
              <a:latin typeface="Segoe UI" panose="020B0502040204020203" pitchFamily="34" charset="0"/>
            </a:endParaRPr>
          </a:p>
          <a:p>
            <a:r>
              <a:rPr lang="en-US" sz="1600" dirty="0">
                <a:latin typeface="Segoe UI" panose="020B0502040204020203" pitchFamily="34" charset="0"/>
              </a:rPr>
              <a:t>We age fish to improve our understanding of stock dynamics. The dreams/expectations of assessment leads sometimes feels like if they add a </a:t>
            </a:r>
            <a:r>
              <a:rPr lang="en-US" sz="1600" dirty="0" err="1">
                <a:latin typeface="Segoe UI" panose="020B0502040204020203" pitchFamily="34" charset="0"/>
              </a:rPr>
              <a:t>mazillion</a:t>
            </a:r>
            <a:r>
              <a:rPr lang="en-US" sz="1600" dirty="0">
                <a:latin typeface="Segoe UI" panose="020B0502040204020203" pitchFamily="34" charset="0"/>
              </a:rPr>
              <a:t> ages to their models the models will have better fit or be more predictive. But how many are really needed, and why do we need a </a:t>
            </a:r>
            <a:r>
              <a:rPr lang="en-US" sz="1600" dirty="0" err="1">
                <a:latin typeface="Segoe UI" panose="020B0502040204020203" pitchFamily="34" charset="0"/>
              </a:rPr>
              <a:t>mazillion</a:t>
            </a:r>
            <a:r>
              <a:rPr lang="en-US" sz="1600" dirty="0">
                <a:latin typeface="Segoe UI" panose="020B0502040204020203" pitchFamily="34" charset="0"/>
              </a:rPr>
              <a:t>?</a:t>
            </a:r>
          </a:p>
          <a:p>
            <a:r>
              <a:rPr lang="en-US" sz="1600" dirty="0">
                <a:latin typeface="Segoe UI" panose="020B0502040204020203" pitchFamily="34" charset="0"/>
              </a:rPr>
              <a:t>The reality is that fish agers are often asked to provide ages for some number of fish, often that number has not really been well thought out, we just forge ahead with ‘more is better’. </a:t>
            </a:r>
          </a:p>
          <a:p>
            <a:r>
              <a:rPr lang="en-US" sz="1600" dirty="0">
                <a:latin typeface="Segoe UI" panose="020B0502040204020203" pitchFamily="34" charset="0"/>
              </a:rPr>
              <a:t>I think careful consideration should be given to things like area/season/sex and appropriate numbers of each selected for ageing because…   </a:t>
            </a:r>
          </a:p>
          <a:p>
            <a:r>
              <a:rPr lang="en-US" sz="1600" dirty="0">
                <a:latin typeface="Segoe UI" panose="020B0502040204020203" pitchFamily="34" charset="0"/>
              </a:rPr>
              <a:t>Not only are we asked to provide ages, but we are asked to provide ages that are </a:t>
            </a:r>
            <a:r>
              <a:rPr lang="en-US" sz="1600" u="sng" dirty="0">
                <a:latin typeface="Segoe UI" panose="020B0502040204020203" pitchFamily="34" charset="0"/>
              </a:rPr>
              <a:t>‘RIGHT’ </a:t>
            </a:r>
          </a:p>
          <a:p>
            <a:r>
              <a:rPr lang="en-US" sz="1600" dirty="0"/>
              <a:t>In my opinion there is a disconnect between the value of the actual ages(high) and the act of ageing itself(low).  Assessment leads need to stop thinking of ageing fish as just ‘counting the rings’ and see the task for what it is, generating estimates of age based on a unique skill set.  This takes time, patience, accuracy and precision.  </a:t>
            </a:r>
          </a:p>
          <a:p>
            <a:pPr marL="0" indent="0">
              <a:buNone/>
            </a:pPr>
            <a:endParaRPr lang="en-US" sz="1600" dirty="0">
              <a:latin typeface="Segoe UI" panose="020B0502040204020203" pitchFamily="34" charset="0"/>
            </a:endParaRPr>
          </a:p>
          <a:p>
            <a:pPr marL="0" indent="0">
              <a:buNone/>
            </a:pPr>
            <a:endParaRPr lang="en-US" sz="1600" dirty="0">
              <a:latin typeface="Segoe UI" panose="020B0502040204020203" pitchFamily="34" charset="0"/>
            </a:endParaRPr>
          </a:p>
          <a:p>
            <a:endParaRPr lang="en-US" sz="1600" dirty="0">
              <a:latin typeface="Segoe UI" panose="020B0502040204020203" pitchFamily="34" charset="0"/>
            </a:endParaRPr>
          </a:p>
        </p:txBody>
      </p:sp>
      <p:grpSp>
        <p:nvGrpSpPr>
          <p:cNvPr id="18" name="Group 17">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9" name="Isosceles Triangle 18">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Picture 6" descr="Text&#10;&#10;Description automatically generated">
            <a:extLst>
              <a:ext uri="{FF2B5EF4-FFF2-40B4-BE49-F238E27FC236}">
                <a16:creationId xmlns:a16="http://schemas.microsoft.com/office/drawing/2014/main" id="{0770B58C-EB76-4141-9CD9-F322B502DB8E}"/>
              </a:ext>
            </a:extLst>
          </p:cNvPr>
          <p:cNvPicPr>
            <a:picLocks noChangeAspect="1"/>
          </p:cNvPicPr>
          <p:nvPr/>
        </p:nvPicPr>
        <p:blipFill rotWithShape="1">
          <a:blip r:embed="rId2">
            <a:extLst>
              <a:ext uri="{28A0092B-C50C-407E-A947-70E740481C1C}">
                <a14:useLocalDpi xmlns:a14="http://schemas.microsoft.com/office/drawing/2010/main" val="0"/>
              </a:ext>
            </a:extLst>
          </a:blip>
          <a:srcRect l="-2405" t="3423" r="8694"/>
          <a:stretch/>
        </p:blipFill>
        <p:spPr>
          <a:xfrm>
            <a:off x="8950884" y="2059066"/>
            <a:ext cx="2754760" cy="2863627"/>
          </a:xfrm>
          <a:prstGeom prst="rect">
            <a:avLst/>
          </a:prstGeom>
        </p:spPr>
      </p:pic>
    </p:spTree>
    <p:extLst>
      <p:ext uri="{BB962C8B-B14F-4D97-AF65-F5344CB8AC3E}">
        <p14:creationId xmlns:p14="http://schemas.microsoft.com/office/powerpoint/2010/main" val="24219427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4">
            <a:extLst>
              <a:ext uri="{FF2B5EF4-FFF2-40B4-BE49-F238E27FC236}">
                <a16:creationId xmlns:a16="http://schemas.microsoft.com/office/drawing/2014/main" id="{2C53AF39-080B-426F-90A7-1D588DDDD83E}"/>
              </a:ext>
            </a:extLst>
          </p:cNvPr>
          <p:cNvSpPr txBox="1"/>
          <p:nvPr/>
        </p:nvSpPr>
        <p:spPr>
          <a:xfrm>
            <a:off x="137795" y="366221"/>
            <a:ext cx="11984297" cy="2532832"/>
          </a:xfrm>
          <a:prstGeom prst="rect">
            <a:avLst/>
          </a:prstGeom>
        </p:spPr>
        <p:txBody>
          <a:bodyPr vert="horz" lIns="91440" tIns="45720" rIns="91440" bIns="45720" rtlCol="0">
            <a:normAutofit/>
          </a:bodyPr>
          <a:lstStyle/>
          <a:p>
            <a:pPr>
              <a:lnSpc>
                <a:spcPct val="90000"/>
              </a:lnSpc>
              <a:spcAft>
                <a:spcPts val="600"/>
              </a:spcAft>
            </a:pPr>
            <a:r>
              <a:rPr lang="en-US" sz="2000" dirty="0"/>
              <a:t>What is fish ageing? </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2000" dirty="0"/>
              <a:t>-There is an overall feeling that fish ageing is </a:t>
            </a:r>
            <a:r>
              <a:rPr lang="en-US" sz="2000" u="sng" dirty="0"/>
              <a:t>JUST</a:t>
            </a:r>
            <a:r>
              <a:rPr lang="en-US" sz="2000" dirty="0"/>
              <a:t> ‘counting rings’</a:t>
            </a:r>
          </a:p>
          <a:p>
            <a:pPr indent="-228600">
              <a:lnSpc>
                <a:spcPct val="90000"/>
              </a:lnSpc>
              <a:spcAft>
                <a:spcPts val="600"/>
              </a:spcAft>
              <a:buFont typeface="Arial" panose="020B0604020202020204" pitchFamily="34" charset="0"/>
              <a:buChar char="•"/>
            </a:pPr>
            <a:r>
              <a:rPr lang="en-US" sz="2000" dirty="0"/>
              <a:t> which is what we tell a layperson we are doing when we are looking at ageing materials.  </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2000" dirty="0"/>
              <a:t>-Fish ageing is a lot more than just counting rings.  It is a visual interpretation of pattern and pattern recognition</a:t>
            </a:r>
          </a:p>
          <a:p>
            <a:pPr indent="-228600">
              <a:lnSpc>
                <a:spcPct val="90000"/>
              </a:lnSpc>
              <a:spcAft>
                <a:spcPts val="600"/>
              </a:spcAft>
              <a:buFont typeface="Arial" panose="020B0604020202020204" pitchFamily="34" charset="0"/>
              <a:buChar char="•"/>
            </a:pPr>
            <a:r>
              <a:rPr lang="en-US" sz="2000" dirty="0"/>
              <a:t>It is the ability to visually interpret a pattern and then do it repeatedly for the same sample</a:t>
            </a:r>
          </a:p>
        </p:txBody>
      </p:sp>
      <p:sp>
        <p:nvSpPr>
          <p:cNvPr id="12" name="Rectangle 11">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3">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1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Rectangle 17">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1" name="Picture 10" descr="A picture containing indoor, white, ceramic ware, porcelain&#10;&#10;Description automatically generated">
            <a:extLst>
              <a:ext uri="{FF2B5EF4-FFF2-40B4-BE49-F238E27FC236}">
                <a16:creationId xmlns:a16="http://schemas.microsoft.com/office/drawing/2014/main" id="{E3E22573-0A56-4830-82D4-4D3871CD43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23154" y="3067697"/>
            <a:ext cx="3532330" cy="3532330"/>
          </a:xfrm>
          <a:prstGeom prst="rect">
            <a:avLst/>
          </a:prstGeom>
        </p:spPr>
      </p:pic>
    </p:spTree>
    <p:extLst>
      <p:ext uri="{BB962C8B-B14F-4D97-AF65-F5344CB8AC3E}">
        <p14:creationId xmlns:p14="http://schemas.microsoft.com/office/powerpoint/2010/main" val="2725104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510675-C5AD-4788-A3F3-86157A94F435}"/>
              </a:ext>
            </a:extLst>
          </p:cNvPr>
          <p:cNvSpPr>
            <a:spLocks noGrp="1"/>
          </p:cNvSpPr>
          <p:nvPr>
            <p:ph idx="1"/>
          </p:nvPr>
        </p:nvSpPr>
        <p:spPr>
          <a:xfrm>
            <a:off x="142875" y="1825625"/>
            <a:ext cx="11906250" cy="4351338"/>
          </a:xfrm>
        </p:spPr>
        <p:txBody>
          <a:bodyPr>
            <a:normAutofit/>
          </a:bodyPr>
          <a:lstStyle/>
          <a:p>
            <a:endParaRPr lang="en-US" dirty="0"/>
          </a:p>
          <a:p>
            <a:endParaRPr lang="en-US" dirty="0"/>
          </a:p>
        </p:txBody>
      </p:sp>
      <p:sp>
        <p:nvSpPr>
          <p:cNvPr id="5" name="TextBox 4">
            <a:extLst>
              <a:ext uri="{FF2B5EF4-FFF2-40B4-BE49-F238E27FC236}">
                <a16:creationId xmlns:a16="http://schemas.microsoft.com/office/drawing/2014/main" id="{E2CF1556-3941-4746-B741-C408E572836C}"/>
              </a:ext>
            </a:extLst>
          </p:cNvPr>
          <p:cNvSpPr txBox="1"/>
          <p:nvPr/>
        </p:nvSpPr>
        <p:spPr>
          <a:xfrm>
            <a:off x="504825" y="2638904"/>
            <a:ext cx="11544300" cy="2643801"/>
          </a:xfrm>
          <a:prstGeom prst="rect">
            <a:avLst/>
          </a:prstGeom>
          <a:noFill/>
        </p:spPr>
        <p:txBody>
          <a:bodyPr wrap="square">
            <a:spAutoFit/>
          </a:bodyPr>
          <a:lstStyle/>
          <a:p>
            <a:pPr indent="-228600">
              <a:lnSpc>
                <a:spcPct val="90000"/>
              </a:lnSpc>
              <a:spcAft>
                <a:spcPts val="600"/>
              </a:spcAft>
              <a:buFont typeface="Arial" panose="020B0604020202020204" pitchFamily="34" charset="0"/>
              <a:buChar char="•"/>
            </a:pPr>
            <a:endParaRPr lang="en-US" sz="1800" dirty="0"/>
          </a:p>
          <a:p>
            <a:pPr indent="-228600">
              <a:lnSpc>
                <a:spcPct val="90000"/>
              </a:lnSpc>
              <a:spcAft>
                <a:spcPts val="600"/>
              </a:spcAft>
              <a:buFont typeface="Arial" panose="020B0604020202020204" pitchFamily="34" charset="0"/>
              <a:buChar char="•"/>
            </a:pPr>
            <a:r>
              <a:rPr lang="en-US" sz="2400" dirty="0"/>
              <a:t>Bias?</a:t>
            </a:r>
          </a:p>
          <a:p>
            <a:pPr marL="285750" indent="-228600">
              <a:lnSpc>
                <a:spcPct val="90000"/>
              </a:lnSpc>
              <a:spcAft>
                <a:spcPts val="600"/>
              </a:spcAft>
              <a:buFont typeface="Arial" panose="020B0604020202020204" pitchFamily="34" charset="0"/>
              <a:buChar char="•"/>
            </a:pPr>
            <a:r>
              <a:rPr lang="en-US" sz="2400" dirty="0"/>
              <a:t>Bias is anything that skews your interpretation of the ring pattern in an otolith/scale etc.</a:t>
            </a:r>
          </a:p>
          <a:p>
            <a:pPr>
              <a:lnSpc>
                <a:spcPct val="90000"/>
              </a:lnSpc>
              <a:spcAft>
                <a:spcPts val="600"/>
              </a:spcAft>
            </a:pPr>
            <a:endParaRPr lang="en-US" sz="2400" dirty="0"/>
          </a:p>
          <a:p>
            <a:pPr>
              <a:lnSpc>
                <a:spcPct val="90000"/>
              </a:lnSpc>
              <a:spcAft>
                <a:spcPts val="600"/>
              </a:spcAft>
            </a:pPr>
            <a:r>
              <a:rPr lang="en-US" sz="2400" dirty="0"/>
              <a:t>My personal feeling is you have to ‘know yourself’ If you will be influenced by knowing things about a fish (length, sex, season, area) then you are better off to exclude that information.  For me,  I age knowing as little as possible about the fish.  </a:t>
            </a:r>
          </a:p>
        </p:txBody>
      </p:sp>
      <p:pic>
        <p:nvPicPr>
          <p:cNvPr id="7" name="Picture 6" descr="Graphical user interface&#10;&#10;Description automatically generated">
            <a:extLst>
              <a:ext uri="{FF2B5EF4-FFF2-40B4-BE49-F238E27FC236}">
                <a16:creationId xmlns:a16="http://schemas.microsoft.com/office/drawing/2014/main" id="{B1BE6FE8-A69D-4D33-AF94-251425893A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0074" y="131761"/>
            <a:ext cx="7553326" cy="2583343"/>
          </a:xfrm>
          <a:prstGeom prst="rect">
            <a:avLst/>
          </a:prstGeom>
        </p:spPr>
      </p:pic>
    </p:spTree>
    <p:extLst>
      <p:ext uri="{BB962C8B-B14F-4D97-AF65-F5344CB8AC3E}">
        <p14:creationId xmlns:p14="http://schemas.microsoft.com/office/powerpoint/2010/main" val="2511533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342B-C027-449C-A252-4BBC1451795B}"/>
              </a:ext>
            </a:extLst>
          </p:cNvPr>
          <p:cNvSpPr>
            <a:spLocks noGrp="1"/>
          </p:cNvSpPr>
          <p:nvPr>
            <p:ph type="title"/>
          </p:nvPr>
        </p:nvSpPr>
        <p:spPr/>
        <p:txBody>
          <a:bodyPr/>
          <a:lstStyle/>
          <a:p>
            <a:r>
              <a:rPr lang="en-US" dirty="0"/>
              <a:t>The </a:t>
            </a:r>
            <a:r>
              <a:rPr lang="en-US" b="1" dirty="0"/>
              <a:t>Upside</a:t>
            </a:r>
          </a:p>
        </p:txBody>
      </p:sp>
      <p:sp>
        <p:nvSpPr>
          <p:cNvPr id="3" name="Content Placeholder 2">
            <a:extLst>
              <a:ext uri="{FF2B5EF4-FFF2-40B4-BE49-F238E27FC236}">
                <a16:creationId xmlns:a16="http://schemas.microsoft.com/office/drawing/2014/main" id="{01DDA414-58E8-4E28-BC3F-9970C7E05EC2}"/>
              </a:ext>
            </a:extLst>
          </p:cNvPr>
          <p:cNvSpPr>
            <a:spLocks noGrp="1"/>
          </p:cNvSpPr>
          <p:nvPr>
            <p:ph idx="1"/>
          </p:nvPr>
        </p:nvSpPr>
        <p:spPr>
          <a:xfrm>
            <a:off x="838200" y="2506662"/>
            <a:ext cx="10515600" cy="2969578"/>
          </a:xfrm>
        </p:spPr>
        <p:txBody>
          <a:bodyPr/>
          <a:lstStyle/>
          <a:p>
            <a:r>
              <a:rPr lang="en-US" dirty="0"/>
              <a:t>Positive things about being an ager:</a:t>
            </a:r>
          </a:p>
          <a:p>
            <a:r>
              <a:rPr lang="en-US" dirty="0"/>
              <a:t>- skill set that is fairly unique</a:t>
            </a:r>
          </a:p>
          <a:p>
            <a:r>
              <a:rPr lang="en-US" dirty="0"/>
              <a:t>- appreciation for data collection techniques</a:t>
            </a:r>
          </a:p>
          <a:p>
            <a:r>
              <a:rPr lang="en-US" dirty="0"/>
              <a:t>- sense of being a contributor to the process or product</a:t>
            </a:r>
          </a:p>
          <a:p>
            <a:endParaRPr lang="en-US" dirty="0"/>
          </a:p>
        </p:txBody>
      </p:sp>
      <p:pic>
        <p:nvPicPr>
          <p:cNvPr id="5" name="Picture 4" descr="A picture containing text&#10;&#10;Description automatically generated">
            <a:extLst>
              <a:ext uri="{FF2B5EF4-FFF2-40B4-BE49-F238E27FC236}">
                <a16:creationId xmlns:a16="http://schemas.microsoft.com/office/drawing/2014/main" id="{534261A1-1964-4B47-B851-920E3710DE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70800" y="365124"/>
            <a:ext cx="3784600" cy="2466029"/>
          </a:xfrm>
          <a:prstGeom prst="rect">
            <a:avLst/>
          </a:prstGeom>
        </p:spPr>
      </p:pic>
    </p:spTree>
    <p:extLst>
      <p:ext uri="{BB962C8B-B14F-4D97-AF65-F5344CB8AC3E}">
        <p14:creationId xmlns:p14="http://schemas.microsoft.com/office/powerpoint/2010/main" val="4269226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up of a planet&#10;&#10;Description automatically generated with low confidence">
            <a:extLst>
              <a:ext uri="{FF2B5EF4-FFF2-40B4-BE49-F238E27FC236}">
                <a16:creationId xmlns:a16="http://schemas.microsoft.com/office/drawing/2014/main" id="{D4616694-A33B-4C93-B543-4B958AA44A58}"/>
              </a:ext>
            </a:extLst>
          </p:cNvPr>
          <p:cNvPicPr>
            <a:picLocks noChangeAspect="1"/>
          </p:cNvPicPr>
          <p:nvPr/>
        </p:nvPicPr>
        <p:blipFill rotWithShape="1">
          <a:blip r:embed="rId2">
            <a:extLst>
              <a:ext uri="{28A0092B-C50C-407E-A947-70E740481C1C}">
                <a14:useLocalDpi xmlns:a14="http://schemas.microsoft.com/office/drawing/2010/main" val="0"/>
              </a:ext>
            </a:extLst>
          </a:blip>
          <a:srcRect t="11514" b="8991"/>
          <a:stretch/>
        </p:blipFill>
        <p:spPr>
          <a:xfrm>
            <a:off x="0" y="968586"/>
            <a:ext cx="12192000" cy="5290457"/>
          </a:xfrm>
          <a:prstGeom prst="rect">
            <a:avLst/>
          </a:prstGeom>
        </p:spPr>
      </p:pic>
      <p:sp>
        <p:nvSpPr>
          <p:cNvPr id="7" name="TextBox 6">
            <a:extLst>
              <a:ext uri="{FF2B5EF4-FFF2-40B4-BE49-F238E27FC236}">
                <a16:creationId xmlns:a16="http://schemas.microsoft.com/office/drawing/2014/main" id="{A8D51667-77B1-469E-8517-2F3339E88C96}"/>
              </a:ext>
            </a:extLst>
          </p:cNvPr>
          <p:cNvSpPr txBox="1"/>
          <p:nvPr/>
        </p:nvSpPr>
        <p:spPr>
          <a:xfrm>
            <a:off x="773500" y="1161533"/>
            <a:ext cx="7473820" cy="584775"/>
          </a:xfrm>
          <a:prstGeom prst="rect">
            <a:avLst/>
          </a:prstGeom>
          <a:noFill/>
        </p:spPr>
        <p:txBody>
          <a:bodyPr wrap="square" rtlCol="0">
            <a:spAutoFit/>
          </a:bodyPr>
          <a:lstStyle/>
          <a:p>
            <a:r>
              <a:rPr lang="en-US" sz="3200" dirty="0">
                <a:solidFill>
                  <a:srgbClr val="FFFF00"/>
                </a:solidFill>
              </a:rPr>
              <a:t>The End</a:t>
            </a:r>
          </a:p>
        </p:txBody>
      </p:sp>
    </p:spTree>
    <p:extLst>
      <p:ext uri="{BB962C8B-B14F-4D97-AF65-F5344CB8AC3E}">
        <p14:creationId xmlns:p14="http://schemas.microsoft.com/office/powerpoint/2010/main" val="12355826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13430</TotalTime>
  <Words>625</Words>
  <Application>Microsoft Office PowerPoint</Application>
  <PresentationFormat>Widescreen</PresentationFormat>
  <Paragraphs>34</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Segoe UI</vt:lpstr>
      <vt:lpstr>Times New Roman</vt:lpstr>
      <vt:lpstr>Office Theme</vt:lpstr>
      <vt:lpstr>Reconciling dreams, expectations and reality in a production ageing environment </vt:lpstr>
      <vt:lpstr>About me</vt:lpstr>
      <vt:lpstr>PowerPoint Presentation</vt:lpstr>
      <vt:lpstr>PowerPoint Presentation</vt:lpstr>
      <vt:lpstr>PowerPoint Presentation</vt:lpstr>
      <vt:lpstr>The Upside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Reconciling dreams, expectations and reality in a production ageing environment</dc:title>
  <dc:creator>Davignon-Burton, Tania</dc:creator>
  <cp:lastModifiedBy>Davignon-Burton, Tania</cp:lastModifiedBy>
  <cp:revision>34</cp:revision>
  <dcterms:created xsi:type="dcterms:W3CDTF">2023-01-16T17:14:26Z</dcterms:created>
  <dcterms:modified xsi:type="dcterms:W3CDTF">2023-02-01T01:50:33Z</dcterms:modified>
</cp:coreProperties>
</file>

<file path=docProps/thumbnail.jpeg>
</file>